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3"/>
    <p:sldId id="281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B2B2"/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278" autoAdjust="0"/>
    <p:restoredTop sz="94660"/>
  </p:normalViewPr>
  <p:slideViewPr>
    <p:cSldViewPr snapToGrid="0" showGuides="1">
      <p:cViewPr varScale="1">
        <p:scale>
          <a:sx n="75" d="100"/>
          <a:sy n="75" d="100"/>
        </p:scale>
        <p:origin x="90" y="9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handoutMaster" Target="handoutMasters/handoutMaster1.xml"/><Relationship Id="rId20" Type="http://schemas.openxmlformats.org/officeDocument/2006/relationships/notesMaster" Target="notesMasters/notesMaster1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322962"/>
            <a:ext cx="9144000" cy="2187001"/>
          </a:xfrm>
        </p:spPr>
        <p:txBody>
          <a:bodyPr anchor="b">
            <a:normAutofit/>
          </a:bodyPr>
          <a:lstStyle>
            <a:lvl1pPr algn="ctr">
              <a:lnSpc>
                <a:spcPct val="130000"/>
              </a:lnSpc>
              <a:defRPr sz="6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单击此处添加标题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+mj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单击此处添加副标题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 anchor="ctr" anchorCtr="0">
            <a:normAutofit/>
          </a:bodyPr>
          <a:lstStyle>
            <a:lvl1pPr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3751117"/>
            <a:ext cx="7321550" cy="811357"/>
          </a:xfrm>
        </p:spPr>
        <p:txBody>
          <a:bodyPr anchor="b">
            <a:normAutofit/>
          </a:bodyPr>
          <a:lstStyle>
            <a:lvl1pPr>
              <a:defRPr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610028"/>
            <a:ext cx="7321550" cy="647555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>
            <a:normAutofit/>
          </a:bodyPr>
          <a:lstStyle>
            <a:lvl1pPr>
              <a:defRPr sz="2400" b="1"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47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981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48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46747" y="127000"/>
            <a:ext cx="4165200" cy="1600200"/>
          </a:xfrm>
        </p:spPr>
        <p:txBody>
          <a:bodyPr anchor="ctr" anchorCtr="0">
            <a:normAutofit/>
          </a:bodyPr>
          <a:lstStyle>
            <a:lvl1pPr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184000" y="766354"/>
            <a:ext cx="5817375" cy="50944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51827" y="2057400"/>
            <a:ext cx="4165200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p>
            <a:r>
              <a:rPr lang="zh-CN" altLang="en-US"/>
              <a:t>申请公租房“一件事”申报</a:t>
            </a:r>
            <a:br>
              <a:rPr lang="zh-CN" altLang="en-US"/>
            </a:br>
            <a:r>
              <a:rPr lang="zh-CN" altLang="en-US"/>
              <a:t>用户操作手册</a:t>
            </a:r>
            <a:br>
              <a:rPr lang="zh-CN" altLang="en-US"/>
            </a:br>
            <a:r>
              <a:rPr lang="zh-CN" altLang="en-US"/>
              <a:t>（申报人员）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4187190"/>
            <a:ext cx="9144000" cy="496570"/>
          </a:xfrm>
        </p:spPr>
        <p:txBody>
          <a:bodyPr/>
          <a:p>
            <a:r>
              <a:rPr lang="zh-CN" altLang="zh-CN"/>
              <a:t>汇报人：何菊莲</a:t>
            </a:r>
            <a:endParaRPr lang="zh-CN" altLang="zh-CN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73050" y="86995"/>
            <a:ext cx="10515600" cy="1325563"/>
          </a:xfrm>
        </p:spPr>
        <p:txBody>
          <a:bodyPr/>
          <a:p>
            <a:r>
              <a:rPr lang="zh-CN" altLang="en-US"/>
              <a:t>条件预检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73050" y="991235"/>
            <a:ext cx="10515600" cy="4351338"/>
          </a:xfrm>
        </p:spPr>
        <p:txBody>
          <a:bodyPr/>
          <a:p>
            <a:pPr marL="0" indent="0">
              <a:buNone/>
            </a:pPr>
            <a:r>
              <a:rPr lang="en-US" altLang="zh-CN"/>
              <a:t>7</a:t>
            </a:r>
            <a:r>
              <a:rPr lang="zh-CN" altLang="en-US"/>
              <a:t>、点击“下一步”，就会进入到一件事的条件预检页面，校验用户是否符合该一件事办理条件。</a:t>
            </a:r>
            <a:endParaRPr lang="zh-CN" altLang="en-US"/>
          </a:p>
        </p:txBody>
      </p:sp>
      <p:pic>
        <p:nvPicPr>
          <p:cNvPr id="12" name="图片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48155" y="1820545"/>
            <a:ext cx="8340090" cy="42233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6690" y="67945"/>
            <a:ext cx="10515600" cy="1325563"/>
          </a:xfrm>
        </p:spPr>
        <p:txBody>
          <a:bodyPr/>
          <a:p>
            <a:r>
              <a:rPr lang="zh-CN" altLang="en-US"/>
              <a:t>材料预审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86690" y="981710"/>
            <a:ext cx="10515600" cy="4351338"/>
          </a:xfrm>
        </p:spPr>
        <p:txBody>
          <a:bodyPr/>
          <a:p>
            <a:pPr marL="0" indent="0">
              <a:buNone/>
            </a:pPr>
            <a:r>
              <a:rPr lang="en-US" altLang="zh-CN"/>
              <a:t>8</a:t>
            </a:r>
            <a:r>
              <a:rPr lang="zh-CN" altLang="en-US"/>
              <a:t>、通过条件预检后，点击“下一步”，就会进入到一件事的材料预审页面，上传材料。</a:t>
            </a:r>
            <a:endParaRPr lang="zh-CN" altLang="en-US"/>
          </a:p>
        </p:txBody>
      </p:sp>
      <p:pic>
        <p:nvPicPr>
          <p:cNvPr id="13" name="图片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85010" y="1558925"/>
            <a:ext cx="8221345" cy="4895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15925" y="0"/>
            <a:ext cx="10515600" cy="1325563"/>
          </a:xfrm>
        </p:spPr>
        <p:txBody>
          <a:bodyPr/>
          <a:p>
            <a:r>
              <a:rPr lang="zh-CN" altLang="en-US"/>
              <a:t>智能填表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3885" y="963930"/>
            <a:ext cx="10515600" cy="4351338"/>
          </a:xfrm>
        </p:spPr>
        <p:txBody>
          <a:bodyPr/>
          <a:p>
            <a:pPr marL="0" indent="0">
              <a:buNone/>
            </a:pPr>
            <a:r>
              <a:rPr lang="en-US" altLang="zh-CN"/>
              <a:t>9</a:t>
            </a:r>
            <a:r>
              <a:rPr lang="zh-CN" altLang="en-US"/>
              <a:t>、上传材料后，点击“下一步”，就会进入到一件事的一表填报页面，用户根据自己的信息进行填报。</a:t>
            </a:r>
            <a:endParaRPr lang="zh-CN" altLang="en-US"/>
          </a:p>
        </p:txBody>
      </p:sp>
      <p:pic>
        <p:nvPicPr>
          <p:cNvPr id="16" name="图片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98825" y="1536700"/>
            <a:ext cx="6650355" cy="50711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0850" y="0"/>
            <a:ext cx="10515600" cy="1325563"/>
          </a:xfrm>
        </p:spPr>
        <p:txBody>
          <a:bodyPr/>
          <a:p>
            <a:r>
              <a:rPr lang="zh-CN" altLang="en-US"/>
              <a:t>完成申报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0850" y="944245"/>
            <a:ext cx="10515600" cy="4351338"/>
          </a:xfrm>
        </p:spPr>
        <p:txBody>
          <a:bodyPr/>
          <a:p>
            <a:pPr marL="0" indent="0">
              <a:buNone/>
            </a:pPr>
            <a:r>
              <a:rPr lang="en-US" altLang="zh-CN"/>
              <a:t>10</a:t>
            </a:r>
            <a:r>
              <a:rPr lang="zh-CN" altLang="en-US"/>
              <a:t>、完成材料上传、一表填报，成功提交。</a:t>
            </a:r>
            <a:endParaRPr lang="zh-CN" altLang="en-US"/>
          </a:p>
        </p:txBody>
      </p:sp>
      <p:pic>
        <p:nvPicPr>
          <p:cNvPr id="19" name="图片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55800" y="1917700"/>
            <a:ext cx="8156575" cy="38049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761615" y="2234565"/>
            <a:ext cx="7918450" cy="1277620"/>
          </a:xfrm>
        </p:spPr>
        <p:txBody>
          <a:bodyPr>
            <a:noAutofit/>
          </a:bodyPr>
          <a:p>
            <a:r>
              <a:rPr lang="zh-CN" altLang="en-US" sz="8800">
                <a:sym typeface="+mn-ea"/>
              </a:rPr>
              <a:t>查询办件进度</a:t>
            </a:r>
            <a:endParaRPr lang="zh-CN" altLang="en-US" sz="88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01295" y="493395"/>
            <a:ext cx="10515600" cy="4351338"/>
          </a:xfrm>
        </p:spPr>
        <p:txBody>
          <a:bodyPr/>
          <a:p>
            <a:pPr marL="0" indent="0">
              <a:buNone/>
            </a:pPr>
            <a:r>
              <a:rPr lang="en-US" altLang="zh-CN"/>
              <a:t>1</a:t>
            </a:r>
            <a:r>
              <a:rPr lang="zh-CN" altLang="en-US"/>
              <a:t>、办理人员提交完成申请公租房“一件事”申报信息后，可通过个人用户中心查看办件进度情况。点击“高效办成一件事”重点事项服务专区</a:t>
            </a:r>
            <a:r>
              <a:rPr lang="zh-CN" altLang="en-US">
                <a:solidFill>
                  <a:srgbClr val="FF0000"/>
                </a:solidFill>
              </a:rPr>
              <a:t>右边</a:t>
            </a:r>
            <a:r>
              <a:rPr lang="zh-CN" altLang="en-US"/>
              <a:t>栏目“</a:t>
            </a:r>
            <a:r>
              <a:rPr lang="zh-CN" altLang="en-US">
                <a:solidFill>
                  <a:srgbClr val="FF0000"/>
                </a:solidFill>
              </a:rPr>
              <a:t>我的</a:t>
            </a:r>
            <a:r>
              <a:rPr lang="zh-CN" altLang="en-US"/>
              <a:t>”。</a:t>
            </a:r>
            <a:endParaRPr lang="zh-CN" altLang="en-US"/>
          </a:p>
        </p:txBody>
      </p:sp>
      <p:pic>
        <p:nvPicPr>
          <p:cNvPr id="17" name="图片 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1295" y="1711960"/>
            <a:ext cx="8130540" cy="383159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左箭头 3"/>
          <p:cNvSpPr/>
          <p:nvPr/>
        </p:nvSpPr>
        <p:spPr>
          <a:xfrm>
            <a:off x="8520430" y="2309495"/>
            <a:ext cx="3019425" cy="71882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05740" y="647065"/>
            <a:ext cx="10515600" cy="4351338"/>
          </a:xfrm>
        </p:spPr>
        <p:txBody>
          <a:bodyPr/>
          <a:p>
            <a:pPr marL="0" indent="0">
              <a:buNone/>
            </a:pPr>
            <a:r>
              <a:rPr lang="en-US" altLang="zh-CN">
                <a:sym typeface="+mn-ea"/>
              </a:rPr>
              <a:t>2</a:t>
            </a:r>
            <a:r>
              <a:rPr lang="zh-CN" altLang="en-US">
                <a:sym typeface="+mn-ea"/>
              </a:rPr>
              <a:t>进入个人用户中心中“我的办件”查看办件进度</a:t>
            </a:r>
            <a:endParaRPr lang="zh-CN" altLang="en-US"/>
          </a:p>
        </p:txBody>
      </p:sp>
      <p:pic>
        <p:nvPicPr>
          <p:cNvPr id="4" name="图片 1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37615" y="1176020"/>
            <a:ext cx="9544685" cy="49803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62170" y="2072005"/>
            <a:ext cx="3336290" cy="1871345"/>
          </a:xfrm>
        </p:spPr>
        <p:txBody>
          <a:bodyPr>
            <a:noAutofit/>
          </a:bodyPr>
          <a:p>
            <a:r>
              <a:rPr lang="zh-CN" altLang="en-US" sz="8800">
                <a:solidFill>
                  <a:srgbClr val="FF0000"/>
                </a:solidFill>
              </a:rPr>
              <a:t>谢谢！</a:t>
            </a:r>
            <a:endParaRPr lang="zh-CN" altLang="en-US" sz="88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689350" y="2263140"/>
            <a:ext cx="4812665" cy="1277620"/>
          </a:xfrm>
        </p:spPr>
        <p:txBody>
          <a:bodyPr>
            <a:noAutofit/>
          </a:bodyPr>
          <a:p>
            <a:pPr algn="ctr"/>
            <a:r>
              <a:rPr lang="zh-CN" altLang="en-US" sz="8800">
                <a:sym typeface="+mn-ea"/>
              </a:rPr>
              <a:t>具体操作</a:t>
            </a:r>
            <a:endParaRPr lang="zh-CN" altLang="en-US" sz="88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p>
            <a:r>
              <a:rPr lang="zh-CN" altLang="en-US"/>
              <a:t>系统登陆</a:t>
            </a:r>
            <a:br>
              <a:rPr lang="zh-CN" altLang="en-US"/>
            </a:b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61365" y="1155065"/>
            <a:ext cx="10515600" cy="4351338"/>
          </a:xfrm>
        </p:spPr>
        <p:txBody>
          <a:bodyPr/>
          <a:p>
            <a:pPr marL="0" indent="0">
              <a:buNone/>
            </a:pPr>
            <a:r>
              <a:rPr lang="en-US" altLang="zh-CN">
                <a:sym typeface="+mn-ea"/>
              </a:rPr>
              <a:t>1</a:t>
            </a:r>
            <a:r>
              <a:rPr lang="zh-CN" altLang="en-US">
                <a:sym typeface="+mn-ea"/>
              </a:rPr>
              <a:t>、打开福建省网上办事大厅（https://zwfw.fujian.gov.cn/），找到注册登录。</a:t>
            </a:r>
            <a:endParaRPr lang="zh-CN" altLang="en-US"/>
          </a:p>
          <a:p>
            <a:endParaRPr lang="zh-CN" altLang="en-US"/>
          </a:p>
        </p:txBody>
      </p:sp>
      <p:pic>
        <p:nvPicPr>
          <p:cNvPr id="4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46275" y="1957070"/>
            <a:ext cx="7809230" cy="44062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p>
            <a:r>
              <a:rPr lang="en-US" altLang="zh-CN"/>
              <a:t>2</a:t>
            </a:r>
            <a:r>
              <a:rPr lang="zh-CN" altLang="en-US"/>
              <a:t>、填写信息进行个人信息注册并登录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624330"/>
            <a:ext cx="10515600" cy="4351338"/>
          </a:xfrm>
        </p:spPr>
        <p:txBody>
          <a:bodyPr/>
          <a:p>
            <a:r>
              <a:rPr lang="zh-CN" altLang="en-US">
                <a:sym typeface="+mn-ea"/>
              </a:rPr>
              <a:t>（因申请公租房“一件事”线上办理仅限个人办理，请使用个人信息进行注册并登录）。</a:t>
            </a:r>
            <a:endParaRPr lang="zh-CN" altLang="en-US"/>
          </a:p>
          <a:p>
            <a:endParaRPr lang="zh-CN" altLang="en-US"/>
          </a:p>
        </p:txBody>
      </p:sp>
      <p:pic>
        <p:nvPicPr>
          <p:cNvPr id="4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18360" y="2334895"/>
            <a:ext cx="7849235" cy="39566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3</a:t>
            </a:r>
            <a:r>
              <a:rPr lang="zh-CN" altLang="en-US"/>
              <a:t>、进入一件事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423035"/>
            <a:ext cx="10515600" cy="4351338"/>
          </a:xfrm>
        </p:spPr>
        <p:txBody>
          <a:bodyPr/>
          <a:p>
            <a:pPr marL="0" indent="0">
              <a:buNone/>
            </a:pPr>
            <a:r>
              <a:rPr lang="zh-CN" altLang="en-US"/>
              <a:t>在福建省网上办事大厅首页选择“高效办成一件事”专栏。</a:t>
            </a:r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18510" y="1896745"/>
            <a:ext cx="7463155" cy="419036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右箭头 4"/>
          <p:cNvSpPr/>
          <p:nvPr/>
        </p:nvSpPr>
        <p:spPr>
          <a:xfrm>
            <a:off x="593725" y="5412740"/>
            <a:ext cx="2500630" cy="4787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p>
            <a:r>
              <a:rPr lang="en-US" altLang="zh-CN"/>
              <a:t>4</a:t>
            </a:r>
            <a:r>
              <a:rPr lang="zh-CN" altLang="en-US"/>
              <a:t>、在“高效办成一件事”重点事项服务专区找到</a:t>
            </a:r>
            <a:r>
              <a:rPr lang="zh-CN" altLang="en-US">
                <a:solidFill>
                  <a:srgbClr val="FF0000"/>
                </a:solidFill>
              </a:rPr>
              <a:t>申请公租房“一件事</a:t>
            </a:r>
            <a:r>
              <a:rPr lang="zh-CN" altLang="en-US"/>
              <a:t>”，点击进入解读页面，点击</a:t>
            </a:r>
            <a:r>
              <a:rPr lang="zh-CN" altLang="en-US">
                <a:solidFill>
                  <a:srgbClr val="FF0000"/>
                </a:solidFill>
              </a:rPr>
              <a:t>“立即办理”</a:t>
            </a:r>
            <a:r>
              <a:rPr lang="zh-CN" altLang="en-US"/>
              <a:t>按钮。</a:t>
            </a:r>
            <a:endParaRPr lang="zh-CN" altLang="en-US"/>
          </a:p>
        </p:txBody>
      </p:sp>
      <p:pic>
        <p:nvPicPr>
          <p:cNvPr id="6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9810" y="2026603"/>
            <a:ext cx="5270500" cy="388810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上箭头 4"/>
          <p:cNvSpPr/>
          <p:nvPr/>
        </p:nvSpPr>
        <p:spPr>
          <a:xfrm>
            <a:off x="3435985" y="5803900"/>
            <a:ext cx="438785" cy="10541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8" name="图片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660515" y="1691005"/>
            <a:ext cx="5135880" cy="426212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上箭头 6"/>
          <p:cNvSpPr/>
          <p:nvPr/>
        </p:nvSpPr>
        <p:spPr>
          <a:xfrm>
            <a:off x="6910070" y="4027170"/>
            <a:ext cx="497840" cy="166687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5</a:t>
            </a:r>
            <a:r>
              <a:rPr lang="zh-CN" altLang="en-US"/>
              <a:t>、根据归属地，选择办理区域。</a:t>
            </a:r>
            <a:endParaRPr lang="zh-CN" altLang="en-US"/>
          </a:p>
        </p:txBody>
      </p:sp>
      <p:pic>
        <p:nvPicPr>
          <p:cNvPr id="9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64970" y="1427480"/>
            <a:ext cx="8862060" cy="4839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4145" y="1590675"/>
            <a:ext cx="9363075" cy="36766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78460" y="58420"/>
            <a:ext cx="10515600" cy="1325563"/>
          </a:xfrm>
        </p:spPr>
        <p:txBody>
          <a:bodyPr/>
          <a:p>
            <a:r>
              <a:rPr lang="zh-CN" altLang="en-US"/>
              <a:t>主题引导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4660" y="994410"/>
            <a:ext cx="10515600" cy="4351338"/>
          </a:xfrm>
        </p:spPr>
        <p:txBody>
          <a:bodyPr/>
          <a:p>
            <a:pPr marL="0" indent="0">
              <a:buNone/>
            </a:pPr>
            <a:r>
              <a:rPr lang="en-US" altLang="zh-CN"/>
              <a:t>6</a:t>
            </a:r>
            <a:r>
              <a:rPr lang="zh-CN" altLang="en-US"/>
              <a:t>、点击确认进入主题引导页面，办理人员根据自身实际情况，根据引导问题，选择对应选项。</a:t>
            </a:r>
            <a:endParaRPr lang="zh-CN" altLang="en-US"/>
          </a:p>
        </p:txBody>
      </p:sp>
      <p:pic>
        <p:nvPicPr>
          <p:cNvPr id="10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33245" y="1713865"/>
            <a:ext cx="8526145" cy="48393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92760" y="768350"/>
            <a:ext cx="10515600" cy="1325563"/>
          </a:xfrm>
        </p:spPr>
        <p:txBody>
          <a:bodyPr>
            <a:normAutofit fontScale="90000"/>
          </a:bodyPr>
          <a:p>
            <a:r>
              <a:rPr lang="zh-CN" altLang="en-US"/>
              <a:t>第六步：点击“下一步”进入填报须知页面，请</a:t>
            </a:r>
            <a:r>
              <a:rPr lang="zh-CN" altLang="en-US">
                <a:solidFill>
                  <a:srgbClr val="FF0000"/>
                </a:solidFill>
              </a:rPr>
              <a:t>仔细阅读“填报须知”</a:t>
            </a:r>
            <a:r>
              <a:rPr lang="zh-CN" altLang="en-US"/>
              <a:t>，了解申报一件事相关条件及注意事项，</a:t>
            </a:r>
            <a:r>
              <a:rPr lang="zh-CN" altLang="en-US">
                <a:solidFill>
                  <a:srgbClr val="FF0000"/>
                </a:solidFill>
              </a:rPr>
              <a:t>勾选左下角</a:t>
            </a:r>
            <a:r>
              <a:rPr lang="zh-CN" altLang="en-US"/>
              <a:t>“我已经阅读以上填报须知”按钮，点击右下角“下一步”按钮进入一件事条件预检页面。</a:t>
            </a:r>
            <a:endParaRPr lang="zh-CN" altLang="en-US"/>
          </a:p>
        </p:txBody>
      </p:sp>
      <p:pic>
        <p:nvPicPr>
          <p:cNvPr id="11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47670" y="2432050"/>
            <a:ext cx="7274560" cy="42538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微软雅黑"/>
        <a:ea typeface=""/>
        <a:cs typeface=""/>
        <a:font script="Jpan" typeface="游ゴシック Light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游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656</Words>
  <Application>WPS 演示</Application>
  <PresentationFormat>宽屏</PresentationFormat>
  <Paragraphs>54</Paragraphs>
  <Slides>17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25" baseType="lpstr">
      <vt:lpstr>Arial</vt:lpstr>
      <vt:lpstr>宋体</vt:lpstr>
      <vt:lpstr>Wingdings</vt:lpstr>
      <vt:lpstr>Arial Unicode MS</vt:lpstr>
      <vt:lpstr>Arial Black</vt:lpstr>
      <vt:lpstr>微软雅黑</vt:lpstr>
      <vt:lpstr>黑体</vt:lpstr>
      <vt:lpstr>Office 主题​​</vt:lpstr>
      <vt:lpstr>PowerPoint 演示文稿</vt:lpstr>
      <vt:lpstr>查询办件进度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Administrator</dc:creator>
  <cp:lastModifiedBy>Administrator</cp:lastModifiedBy>
  <cp:revision>4</cp:revision>
  <dcterms:created xsi:type="dcterms:W3CDTF">2019-09-19T02:01:00Z</dcterms:created>
  <dcterms:modified xsi:type="dcterms:W3CDTF">2024-12-30T06:50:26Z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2052-11.8.2.12265</vt:lpwstr>
  </property>
  <property fmtid="{D5CDD505-2E9C-101B-9397-08002B2CF9AE}" pid="3" name="ICV">
    <vt:lpwstr>6827E456EDF14842A318AB3656C22F0D</vt:lpwstr>
  </property>
</Properties>
</file>